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256" r:id="rId2"/>
    <p:sldId id="257" r:id="rId3"/>
    <p:sldId id="268" r:id="rId4"/>
    <p:sldId id="258" r:id="rId5"/>
    <p:sldId id="259" r:id="rId6"/>
    <p:sldId id="269" r:id="rId7"/>
    <p:sldId id="260" r:id="rId8"/>
    <p:sldId id="263" r:id="rId9"/>
    <p:sldId id="264" r:id="rId10"/>
    <p:sldId id="270" r:id="rId11"/>
    <p:sldId id="261" r:id="rId12"/>
    <p:sldId id="267" r:id="rId13"/>
    <p:sldId id="262" r:id="rId14"/>
  </p:sldIdLst>
  <p:sldSz cx="9144000" cy="6858000" type="screen4x3"/>
  <p:notesSz cx="7010400" cy="92964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895" autoAdjust="0"/>
  </p:normalViewPr>
  <p:slideViewPr>
    <p:cSldViewPr>
      <p:cViewPr varScale="1">
        <p:scale>
          <a:sx n="100" d="100"/>
          <a:sy n="100" d="100"/>
        </p:scale>
        <p:origin x="191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627" cy="464980"/>
          </a:xfrm>
          <a:prstGeom prst="rect">
            <a:avLst/>
          </a:prstGeom>
        </p:spPr>
        <p:txBody>
          <a:bodyPr vert="horz" lIns="92117" tIns="46058" rIns="92117" bIns="46058" rtlCol="0"/>
          <a:lstStyle>
            <a:lvl1pPr algn="l">
              <a:defRPr sz="1200"/>
            </a:lvl1pPr>
          </a:lstStyle>
          <a:p>
            <a:endParaRPr lang="en-US"/>
          </a:p>
        </p:txBody>
      </p:sp>
      <p:sp>
        <p:nvSpPr>
          <p:cNvPr id="3" name="Date Placeholder 2"/>
          <p:cNvSpPr>
            <a:spLocks noGrp="1"/>
          </p:cNvSpPr>
          <p:nvPr>
            <p:ph type="dt" sz="quarter" idx="1"/>
          </p:nvPr>
        </p:nvSpPr>
        <p:spPr>
          <a:xfrm>
            <a:off x="3971172" y="1"/>
            <a:ext cx="3037627" cy="464980"/>
          </a:xfrm>
          <a:prstGeom prst="rect">
            <a:avLst/>
          </a:prstGeom>
        </p:spPr>
        <p:txBody>
          <a:bodyPr vert="horz" lIns="92117" tIns="46058" rIns="92117" bIns="46058" rtlCol="0"/>
          <a:lstStyle>
            <a:lvl1pPr algn="r">
              <a:defRPr sz="1200"/>
            </a:lvl1pPr>
          </a:lstStyle>
          <a:p>
            <a:fld id="{DBB03AA5-5646-443B-BAB6-B77E5DA98B43}" type="datetimeFigureOut">
              <a:rPr lang="en-US" smtClean="0"/>
              <a:pPr/>
              <a:t>1/22/2017</a:t>
            </a:fld>
            <a:endParaRPr lang="en-US"/>
          </a:p>
        </p:txBody>
      </p:sp>
      <p:sp>
        <p:nvSpPr>
          <p:cNvPr id="4" name="Footer Placeholder 3"/>
          <p:cNvSpPr>
            <a:spLocks noGrp="1"/>
          </p:cNvSpPr>
          <p:nvPr>
            <p:ph type="ftr" sz="quarter" idx="2"/>
          </p:nvPr>
        </p:nvSpPr>
        <p:spPr>
          <a:xfrm>
            <a:off x="0" y="8829823"/>
            <a:ext cx="3037627" cy="464980"/>
          </a:xfrm>
          <a:prstGeom prst="rect">
            <a:avLst/>
          </a:prstGeom>
        </p:spPr>
        <p:txBody>
          <a:bodyPr vert="horz" lIns="92117" tIns="46058" rIns="92117" bIns="46058" rtlCol="0" anchor="b"/>
          <a:lstStyle>
            <a:lvl1pPr algn="l">
              <a:defRPr sz="1200"/>
            </a:lvl1pPr>
          </a:lstStyle>
          <a:p>
            <a:endParaRPr lang="en-US"/>
          </a:p>
        </p:txBody>
      </p:sp>
      <p:sp>
        <p:nvSpPr>
          <p:cNvPr id="5" name="Slide Number Placeholder 4"/>
          <p:cNvSpPr>
            <a:spLocks noGrp="1"/>
          </p:cNvSpPr>
          <p:nvPr>
            <p:ph type="sldNum" sz="quarter" idx="3"/>
          </p:nvPr>
        </p:nvSpPr>
        <p:spPr>
          <a:xfrm>
            <a:off x="3971172" y="8829823"/>
            <a:ext cx="3037627" cy="464980"/>
          </a:xfrm>
          <a:prstGeom prst="rect">
            <a:avLst/>
          </a:prstGeom>
        </p:spPr>
        <p:txBody>
          <a:bodyPr vert="horz" lIns="92117" tIns="46058" rIns="92117" bIns="46058" rtlCol="0" anchor="b"/>
          <a:lstStyle>
            <a:lvl1pPr algn="r">
              <a:defRPr sz="1200"/>
            </a:lvl1pPr>
          </a:lstStyle>
          <a:p>
            <a:fld id="{4CF901A1-3EC7-47E7-B230-058675183F2F}" type="slidenum">
              <a:rPr lang="en-US" smtClean="0"/>
              <a:pPr/>
              <a:t>‹#›</a:t>
            </a:fld>
            <a:endParaRPr lang="en-US"/>
          </a:p>
        </p:txBody>
      </p:sp>
    </p:spTree>
    <p:extLst>
      <p:ext uri="{BB962C8B-B14F-4D97-AF65-F5344CB8AC3E}">
        <p14:creationId xmlns:p14="http://schemas.microsoft.com/office/powerpoint/2010/main" val="38110839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01D73133-FB3E-405C-A5AF-9EE97DBEDF42}" type="datetimeFigureOut">
              <a:rPr lang="en-US" smtClean="0"/>
              <a:t>1/22/2017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617697CF-90A0-4DA3-A1C0-612CE041EA32}" type="slidenum">
              <a:rPr lang="en-US" smtClean="0"/>
              <a:t>‹#›</a:t>
            </a:fld>
            <a:endParaRPr lang="en-US"/>
          </a:p>
        </p:txBody>
      </p:sp>
    </p:spTree>
    <p:extLst>
      <p:ext uri="{BB962C8B-B14F-4D97-AF65-F5344CB8AC3E}">
        <p14:creationId xmlns:p14="http://schemas.microsoft.com/office/powerpoint/2010/main" val="33910740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17697CF-90A0-4DA3-A1C0-612CE041EA32}"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C8983696-3DC0-4991-868A-32C4BE715360}" type="datetimeFigureOut">
              <a:rPr lang="en-US" smtClean="0"/>
              <a:pPr/>
              <a:t>1/22/2017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32E6C9A-D9C9-4503-B474-8898DC14BDB2}"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8983696-3DC0-4991-868A-32C4BE715360}" type="datetimeFigureOut">
              <a:rPr lang="en-US" smtClean="0"/>
              <a:pPr/>
              <a:t>1/22/2017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E6C9A-D9C9-4503-B474-8898DC14BDB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8983696-3DC0-4991-868A-32C4BE715360}" type="datetimeFigureOut">
              <a:rPr lang="en-US" smtClean="0"/>
              <a:pPr/>
              <a:t>1/22/2017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E6C9A-D9C9-4503-B474-8898DC14BDB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C8983696-3DC0-4991-868A-32C4BE715360}" type="datetimeFigureOut">
              <a:rPr lang="en-US" smtClean="0"/>
              <a:pPr/>
              <a:t>1/22/2017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E6C9A-D9C9-4503-B474-8898DC14BDB2}"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C8983696-3DC0-4991-868A-32C4BE715360}" type="datetimeFigureOut">
              <a:rPr lang="en-US" smtClean="0"/>
              <a:pPr/>
              <a:t>1/22/2017</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32E6C9A-D9C9-4503-B474-8898DC14BDB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C8983696-3DC0-4991-868A-32C4BE715360}" type="datetimeFigureOut">
              <a:rPr lang="en-US" smtClean="0"/>
              <a:pPr/>
              <a:t>1/22/2017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2E6C9A-D9C9-4503-B474-8898DC14BDB2}"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C8983696-3DC0-4991-868A-32C4BE715360}" type="datetimeFigureOut">
              <a:rPr lang="en-US" smtClean="0"/>
              <a:pPr/>
              <a:t>1/22/2017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2E6C9A-D9C9-4503-B474-8898DC14BDB2}"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C8983696-3DC0-4991-868A-32C4BE715360}" type="datetimeFigureOut">
              <a:rPr lang="en-US" smtClean="0"/>
              <a:pPr/>
              <a:t>1/22/2017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2E6C9A-D9C9-4503-B474-8898DC14BDB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983696-3DC0-4991-868A-32C4BE715360}" type="datetimeFigureOut">
              <a:rPr lang="en-US" smtClean="0"/>
              <a:pPr/>
              <a:t>1/22/2017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2E6C9A-D9C9-4503-B474-8898DC14BDB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8983696-3DC0-4991-868A-32C4BE715360}" type="datetimeFigureOut">
              <a:rPr lang="en-US" smtClean="0"/>
              <a:pPr/>
              <a:t>1/22/2017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2E6C9A-D9C9-4503-B474-8898DC14BDB2}"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8983696-3DC0-4991-868A-32C4BE715360}" type="datetimeFigureOut">
              <a:rPr lang="en-US" smtClean="0"/>
              <a:pPr/>
              <a:t>1/22/2017</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32E6C9A-D9C9-4503-B474-8898DC14BDB2}"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8983696-3DC0-4991-868A-32C4BE715360}" type="datetimeFigureOut">
              <a:rPr lang="en-US" smtClean="0"/>
              <a:pPr/>
              <a:t>1/22/2017</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32E6C9A-D9C9-4503-B474-8898DC14BDB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7.wmf"/><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wmf"/><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sz="3200" dirty="0"/>
              <a:t>Week 3</a:t>
            </a:r>
          </a:p>
          <a:p>
            <a:r>
              <a:rPr lang="en-US" sz="3200" dirty="0"/>
              <a:t>Our “self-evident” Truths </a:t>
            </a:r>
          </a:p>
        </p:txBody>
      </p:sp>
      <p:sp>
        <p:nvSpPr>
          <p:cNvPr id="2" name="Title 1"/>
          <p:cNvSpPr>
            <a:spLocks noGrp="1"/>
          </p:cNvSpPr>
          <p:nvPr>
            <p:ph type="ctrTitle"/>
          </p:nvPr>
        </p:nvSpPr>
        <p:spPr/>
        <p:txBody>
          <a:bodyPr/>
          <a:lstStyle/>
          <a:p>
            <a:r>
              <a:rPr lang="en-US" dirty="0"/>
              <a:t>Law, Culture and Community</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normAutofit fontScale="90000"/>
          </a:bodyPr>
          <a:lstStyle/>
          <a:p>
            <a:r>
              <a:rPr lang="en-US" sz="2800" dirty="0"/>
              <a:t>The Gettysburg Address:  Lincoln’s re-imagining our nation’s purpose … Liberty </a:t>
            </a:r>
            <a:r>
              <a:rPr lang="en-US" sz="2800" i="1" dirty="0"/>
              <a:t>and </a:t>
            </a:r>
            <a:r>
              <a:rPr lang="en-US" sz="2800" dirty="0"/>
              <a:t>Equality</a:t>
            </a:r>
          </a:p>
        </p:txBody>
      </p:sp>
      <p:sp>
        <p:nvSpPr>
          <p:cNvPr id="3" name="Content Placeholder 2"/>
          <p:cNvSpPr>
            <a:spLocks noGrp="1"/>
          </p:cNvSpPr>
          <p:nvPr>
            <p:ph sz="quarter" idx="1"/>
          </p:nvPr>
        </p:nvSpPr>
        <p:spPr>
          <a:xfrm>
            <a:off x="914400" y="1295400"/>
            <a:ext cx="7772400" cy="5334000"/>
          </a:xfrm>
        </p:spPr>
        <p:txBody>
          <a:bodyPr>
            <a:normAutofit fontScale="92500" lnSpcReduction="20000"/>
          </a:bodyPr>
          <a:lstStyle/>
          <a:p>
            <a:r>
              <a:rPr lang="en-US" dirty="0"/>
              <a:t>Where do we get our national concern for the political and legal value of “equality under law”?</a:t>
            </a:r>
          </a:p>
          <a:p>
            <a:endParaRPr lang="en-US" dirty="0"/>
          </a:p>
          <a:p>
            <a:r>
              <a:rPr lang="en-US" dirty="0"/>
              <a:t>The Declaration of Independence </a:t>
            </a:r>
            <a:r>
              <a:rPr lang="en-US" i="1" dirty="0"/>
              <a:t>does not</a:t>
            </a:r>
            <a:r>
              <a:rPr lang="en-US" dirty="0"/>
              <a:t> proclaim equality to be an inalienable right, nor does it specify that human government has any responsibility to protect or promote equality. Rather, equality is  a starting point for the human condition due to divine will.</a:t>
            </a:r>
          </a:p>
          <a:p>
            <a:endParaRPr lang="en-US" dirty="0"/>
          </a:p>
          <a:p>
            <a:r>
              <a:rPr lang="en-US" dirty="0"/>
              <a:t>The Gettysburg Address is the first political canonical document to assert that America as a nation is “dedicated to the proposition that all men are created equal.”</a:t>
            </a:r>
          </a:p>
          <a:p>
            <a:pPr>
              <a:buNone/>
            </a:pPr>
            <a:endParaRPr lang="en-US" dirty="0"/>
          </a:p>
          <a:p>
            <a:r>
              <a:rPr lang="en-US" dirty="0"/>
              <a:t>Lincoln is attempting to change our self-conception – he’s elevating the value of </a:t>
            </a:r>
            <a:r>
              <a:rPr lang="en-US" i="1" dirty="0"/>
              <a:t>equality</a:t>
            </a:r>
            <a:r>
              <a:rPr lang="en-US" dirty="0"/>
              <a:t> above </a:t>
            </a:r>
            <a:r>
              <a:rPr lang="en-US" i="1" dirty="0"/>
              <a:t>liberty.</a:t>
            </a:r>
            <a:endParaRPr lang="en-US" dirty="0"/>
          </a:p>
          <a:p>
            <a:endParaRPr lang="en-US"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fontScale="90000"/>
          </a:bodyPr>
          <a:lstStyle/>
          <a:p>
            <a:br>
              <a:rPr lang="en-US" dirty="0"/>
            </a:br>
            <a:r>
              <a:rPr lang="en-US" dirty="0"/>
              <a:t>Liberty, Equality, Justice</a:t>
            </a:r>
          </a:p>
        </p:txBody>
      </p:sp>
      <p:sp>
        <p:nvSpPr>
          <p:cNvPr id="3" name="Content Placeholder 2"/>
          <p:cNvSpPr>
            <a:spLocks noGrp="1"/>
          </p:cNvSpPr>
          <p:nvPr>
            <p:ph sz="quarter" idx="1"/>
          </p:nvPr>
        </p:nvSpPr>
        <p:spPr>
          <a:xfrm>
            <a:off x="914400" y="990600"/>
            <a:ext cx="7772400" cy="5029200"/>
          </a:xfrm>
        </p:spPr>
        <p:txBody>
          <a:bodyPr>
            <a:normAutofit fontScale="77500" lnSpcReduction="20000"/>
          </a:bodyPr>
          <a:lstStyle/>
          <a:p>
            <a:pPr marL="788670" lvl="1" indent="-514350"/>
            <a:r>
              <a:rPr lang="en-US" sz="3200" dirty="0"/>
              <a:t>LAW</a:t>
            </a:r>
          </a:p>
          <a:p>
            <a:pPr marL="1062990" lvl="2" indent="-514350"/>
            <a:r>
              <a:rPr lang="en-US" sz="2800" dirty="0"/>
              <a:t>Key concepts: Liberty, Equality, Justice</a:t>
            </a:r>
          </a:p>
          <a:p>
            <a:pPr marL="1062990" lvl="2" indent="-514350"/>
            <a:r>
              <a:rPr lang="en-US" sz="2800" dirty="0"/>
              <a:t>US political system founded on RULE OF LAW</a:t>
            </a:r>
          </a:p>
          <a:p>
            <a:pPr marL="1062990" lvl="2" indent="-514350"/>
            <a:r>
              <a:rPr lang="en-US" sz="2800" dirty="0"/>
              <a:t>Citizens:(personal) Rights &amp; (governance) Duties</a:t>
            </a:r>
          </a:p>
          <a:p>
            <a:pPr marL="1062990" lvl="2" indent="-514350"/>
            <a:endParaRPr lang="en-US" sz="2800" dirty="0"/>
          </a:p>
          <a:p>
            <a:pPr marL="788670" lvl="1" indent="-514350"/>
            <a:r>
              <a:rPr lang="en-US" sz="3200" dirty="0"/>
              <a:t>CULTURE</a:t>
            </a:r>
          </a:p>
          <a:p>
            <a:pPr marL="1062990" lvl="2" indent="-514350"/>
            <a:r>
              <a:rPr lang="en-US" sz="2800" dirty="0"/>
              <a:t>Key concepts: Liberty, Equality, Justice</a:t>
            </a:r>
          </a:p>
          <a:p>
            <a:pPr marL="1062990" lvl="2" indent="-514350"/>
            <a:r>
              <a:rPr lang="en-US" sz="2800" dirty="0"/>
              <a:t>Law as the “air we breathe”  in democracy</a:t>
            </a:r>
          </a:p>
          <a:p>
            <a:pPr marL="1062990" lvl="2" indent="-514350"/>
            <a:r>
              <a:rPr lang="en-US" sz="2800" dirty="0"/>
              <a:t>Representations  and contestations of our collective and individual identity – in law texts and in art </a:t>
            </a:r>
          </a:p>
          <a:p>
            <a:pPr marL="1062990" lvl="2" indent="-514350"/>
            <a:endParaRPr lang="en-US" sz="2800" dirty="0"/>
          </a:p>
          <a:p>
            <a:pPr marL="788670" lvl="1" indent="-514350"/>
            <a:r>
              <a:rPr lang="en-US" sz="3200" dirty="0"/>
              <a:t>COMMUNITY</a:t>
            </a:r>
          </a:p>
          <a:p>
            <a:pPr marL="1062990" lvl="2" indent="-514350"/>
            <a:r>
              <a:rPr lang="en-US" sz="2800" dirty="0"/>
              <a:t>Key concepts: Liberty, Equality, Justice</a:t>
            </a:r>
          </a:p>
          <a:p>
            <a:pPr marL="1062990" lvl="2" indent="-514350"/>
            <a:r>
              <a:rPr lang="en-US" sz="2800" dirty="0"/>
              <a:t>E Pluribus Unum – “Out of many, one”</a:t>
            </a:r>
          </a:p>
          <a:p>
            <a:pPr marL="1062990" lvl="2" indent="-514350"/>
            <a:r>
              <a:rPr lang="en-US" sz="2800" dirty="0"/>
              <a:t>Collective, ongoing debate on what justice requires of law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2000"/>
                                        <p:tgtEl>
                                          <p:spTgt spid="3">
                                            <p:txEl>
                                              <p:pRg st="5" end="5"/>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2000"/>
                                        <p:tgtEl>
                                          <p:spTgt spid="3">
                                            <p:txEl>
                                              <p:pRg st="6" end="6"/>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fade">
                                      <p:cBhvr>
                                        <p:cTn id="25" dur="2000"/>
                                        <p:tgtEl>
                                          <p:spTgt spid="3">
                                            <p:txEl>
                                              <p:pRg st="7" end="7"/>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fade">
                                      <p:cBhvr>
                                        <p:cTn id="28" dur="2000"/>
                                        <p:tgtEl>
                                          <p:spTgt spid="3">
                                            <p:txEl>
                                              <p:pRg st="8" end="8"/>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animEffect transition="in" filter="fade">
                                      <p:cBhvr>
                                        <p:cTn id="31" dur="2000"/>
                                        <p:tgtEl>
                                          <p:spTgt spid="3">
                                            <p:txEl>
                                              <p:pRg st="10" end="10"/>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
                                            <p:txEl>
                                              <p:pRg st="11" end="11"/>
                                            </p:txEl>
                                          </p:spTgt>
                                        </p:tgtEl>
                                        <p:attrNameLst>
                                          <p:attrName>style.visibility</p:attrName>
                                        </p:attrNameLst>
                                      </p:cBhvr>
                                      <p:to>
                                        <p:strVal val="visible"/>
                                      </p:to>
                                    </p:set>
                                    <p:animEffect transition="in" filter="fade">
                                      <p:cBhvr>
                                        <p:cTn id="34" dur="2000"/>
                                        <p:tgtEl>
                                          <p:spTgt spid="3">
                                            <p:txEl>
                                              <p:pRg st="11" end="11"/>
                                            </p:tx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animEffect transition="in" filter="fade">
                                      <p:cBhvr>
                                        <p:cTn id="37" dur="2000"/>
                                        <p:tgtEl>
                                          <p:spTgt spid="3">
                                            <p:txEl>
                                              <p:pRg st="12" end="12"/>
                                            </p:tx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
                                            <p:txEl>
                                              <p:pRg st="13" end="13"/>
                                            </p:txEl>
                                          </p:spTgt>
                                        </p:tgtEl>
                                        <p:attrNameLst>
                                          <p:attrName>style.visibility</p:attrName>
                                        </p:attrNameLst>
                                      </p:cBhvr>
                                      <p:to>
                                        <p:strVal val="visible"/>
                                      </p:to>
                                    </p:set>
                                    <p:animEffect transition="in" filter="fade">
                                      <p:cBhvr>
                                        <p:cTn id="40" dur="20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Where do our ‘natural rights’ come from?</a:t>
            </a:r>
          </a:p>
        </p:txBody>
      </p:sp>
      <p:sp>
        <p:nvSpPr>
          <p:cNvPr id="3" name="Content Placeholder 2"/>
          <p:cNvSpPr>
            <a:spLocks noGrp="1"/>
          </p:cNvSpPr>
          <p:nvPr>
            <p:ph sz="quarter" idx="1"/>
          </p:nvPr>
        </p:nvSpPr>
        <p:spPr/>
        <p:txBody>
          <a:bodyPr>
            <a:normAutofit/>
          </a:bodyPr>
          <a:lstStyle/>
          <a:p>
            <a:r>
              <a:rPr lang="en-US" dirty="0"/>
              <a:t>The Big 3: Liberty, Equality, Justice</a:t>
            </a:r>
          </a:p>
          <a:p>
            <a:r>
              <a:rPr lang="en-US" dirty="0"/>
              <a:t>Community: Our “union” protects our “individual rights”</a:t>
            </a:r>
          </a:p>
          <a:p>
            <a:r>
              <a:rPr lang="en-US" dirty="0"/>
              <a:t>Culture: “Enshrined” in the Declaration of Independence</a:t>
            </a:r>
          </a:p>
          <a:p>
            <a:r>
              <a:rPr lang="en-US" dirty="0"/>
              <a:t>Law: Provided for in the US Constitution</a:t>
            </a:r>
          </a:p>
          <a:p>
            <a:r>
              <a:rPr lang="en-US" dirty="0"/>
              <a:t>What about the idea of Fairness? Process v. Substance</a:t>
            </a:r>
          </a:p>
          <a:p>
            <a:r>
              <a:rPr lang="en-US" dirty="0"/>
              <a:t>What’s the relationship between L,E,J and our attraction to procedural Fairness, to ‘playing by the rules,’ to ‘free and fair elections,’ to ‘our day in court</a:t>
            </a:r>
            <a:r>
              <a:rPr lang="en-US"/>
              <a:t>.’ </a:t>
            </a:r>
          </a:p>
          <a:p>
            <a:r>
              <a:rPr lang="en-US"/>
              <a:t>How </a:t>
            </a:r>
            <a:r>
              <a:rPr lang="en-US" dirty="0"/>
              <a:t>do we figure out what are natural rights are when we disagree about their content? </a:t>
            </a:r>
          </a:p>
          <a:p>
            <a:endParaRPr lang="en-US" dirty="0"/>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772400" cy="990600"/>
          </a:xfrm>
        </p:spPr>
        <p:txBody>
          <a:bodyPr>
            <a:normAutofit/>
          </a:bodyPr>
          <a:lstStyle/>
          <a:p>
            <a:r>
              <a:rPr lang="en-US" sz="2800" b="1" dirty="0"/>
              <a:t>Checking in</a:t>
            </a:r>
            <a:r>
              <a:rPr lang="en-US" sz="2800" dirty="0"/>
              <a:t>: Law, Culture &amp; Community in the US</a:t>
            </a:r>
          </a:p>
        </p:txBody>
      </p:sp>
      <p:sp>
        <p:nvSpPr>
          <p:cNvPr id="3" name="Content Placeholder 2"/>
          <p:cNvSpPr>
            <a:spLocks noGrp="1"/>
          </p:cNvSpPr>
          <p:nvPr>
            <p:ph sz="quarter" idx="1"/>
          </p:nvPr>
        </p:nvSpPr>
        <p:spPr>
          <a:xfrm>
            <a:off x="914400" y="1219200"/>
            <a:ext cx="7772400" cy="4800600"/>
          </a:xfrm>
        </p:spPr>
        <p:txBody>
          <a:bodyPr>
            <a:normAutofit fontScale="77500" lnSpcReduction="20000"/>
          </a:bodyPr>
          <a:lstStyle/>
          <a:p>
            <a:r>
              <a:rPr lang="en-US" sz="2400" dirty="0"/>
              <a:t>The US is a political entity (re)founded on the ideals of liberty, equality and justice.</a:t>
            </a:r>
          </a:p>
          <a:p>
            <a:pPr>
              <a:buNone/>
            </a:pPr>
            <a:endParaRPr lang="en-US" sz="2400" dirty="0"/>
          </a:p>
          <a:p>
            <a:r>
              <a:rPr lang="en-US" sz="2400" dirty="0"/>
              <a:t>Liberty, Equality, Justice – vital, lofty, difficult, essential, beautiful </a:t>
            </a:r>
          </a:p>
          <a:p>
            <a:r>
              <a:rPr lang="en-US" sz="2400" dirty="0"/>
              <a:t>Fairness –  a key concept we use to evaluate our progress on L,E,J concerns</a:t>
            </a:r>
          </a:p>
          <a:p>
            <a:endParaRPr lang="en-US" dirty="0"/>
          </a:p>
          <a:p>
            <a:r>
              <a:rPr lang="en-US" dirty="0"/>
              <a:t>Who we are through the lens of political and legal struggle:</a:t>
            </a:r>
          </a:p>
          <a:p>
            <a:pPr lvl="1"/>
            <a:r>
              <a:rPr lang="en-US" dirty="0"/>
              <a:t>How do we sort out the meaning of our “natural rights”  to  liberty, equality, and justice when we disagree over how these rights are defined or what these rights entail?</a:t>
            </a:r>
          </a:p>
          <a:p>
            <a:pPr lvl="1"/>
            <a:endParaRPr lang="en-US" dirty="0"/>
          </a:p>
          <a:p>
            <a:pPr lvl="1"/>
            <a:r>
              <a:rPr lang="en-US" dirty="0"/>
              <a:t>How do we come up with a collective understanding of the substance of these natural rights?  (Spoiler alert: The political process is a constant working out of the substance of our legal rights)</a:t>
            </a:r>
          </a:p>
          <a:p>
            <a:pPr lvl="1">
              <a:buNone/>
            </a:pPr>
            <a:endParaRPr lang="en-US" dirty="0"/>
          </a:p>
          <a:p>
            <a:pPr lvl="1"/>
            <a:r>
              <a:rPr lang="en-US" dirty="0"/>
              <a:t>How are concepts of community shaped and challenged in these struggles?</a:t>
            </a:r>
          </a:p>
          <a:p>
            <a:pPr lvl="1"/>
            <a:endParaRPr lang="en-US" dirty="0"/>
          </a:p>
          <a:p>
            <a:pPr lvl="1"/>
            <a:r>
              <a:rPr lang="en-US" dirty="0"/>
              <a:t>How are concepts of individual identity shaped and challenged?</a:t>
            </a:r>
          </a:p>
          <a:p>
            <a:pPr lvl="1"/>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Law touches (just about) everything</a:t>
            </a:r>
          </a:p>
        </p:txBody>
      </p:sp>
      <p:sp>
        <p:nvSpPr>
          <p:cNvPr id="3" name="Content Placeholder 2"/>
          <p:cNvSpPr>
            <a:spLocks noGrp="1"/>
          </p:cNvSpPr>
          <p:nvPr>
            <p:ph sz="quarter" idx="1"/>
          </p:nvPr>
        </p:nvSpPr>
        <p:spPr/>
        <p:txBody>
          <a:bodyPr>
            <a:normAutofit lnSpcReduction="10000"/>
          </a:bodyPr>
          <a:lstStyle/>
          <a:p>
            <a:pPr>
              <a:buNone/>
            </a:pPr>
            <a:r>
              <a:rPr lang="en-US" sz="2400" dirty="0"/>
              <a:t>How do you want to live?</a:t>
            </a:r>
          </a:p>
          <a:p>
            <a:pPr>
              <a:buNone/>
            </a:pPr>
            <a:r>
              <a:rPr lang="en-US" sz="2400" dirty="0"/>
              <a:t>    Peacefully?  Minimal hassle from your neighbors?</a:t>
            </a:r>
          </a:p>
          <a:p>
            <a:pPr>
              <a:buNone/>
            </a:pPr>
            <a:r>
              <a:rPr lang="en-US" sz="2400" dirty="0"/>
              <a:t>	Independently?</a:t>
            </a:r>
          </a:p>
          <a:p>
            <a:pPr>
              <a:buNone/>
            </a:pPr>
            <a:r>
              <a:rPr lang="en-US" sz="2400" dirty="0"/>
              <a:t>    Owner of a little/a lot of property?</a:t>
            </a:r>
          </a:p>
          <a:p>
            <a:pPr>
              <a:buNone/>
            </a:pPr>
            <a:r>
              <a:rPr lang="en-US" sz="2400" dirty="0"/>
              <a:t>    Captain of your own ship?  Author of your own life?</a:t>
            </a:r>
          </a:p>
          <a:p>
            <a:pPr>
              <a:buNone/>
            </a:pPr>
            <a:endParaRPr lang="en-US" sz="2400" dirty="0"/>
          </a:p>
          <a:p>
            <a:pPr>
              <a:buNone/>
            </a:pPr>
            <a:r>
              <a:rPr lang="en-US" sz="2400" dirty="0"/>
              <a:t>If you answered ‘yes’ to any of these questions, then LAW matters to you, and you belong in a community where you have a say in what your legal rights are and how they are protected.</a:t>
            </a:r>
          </a:p>
          <a:p>
            <a:pPr>
              <a:buNone/>
            </a:pPr>
            <a:endParaRPr lang="en-US" sz="2400" dirty="0"/>
          </a:p>
          <a:p>
            <a:pPr>
              <a:buNone/>
            </a:pPr>
            <a:r>
              <a:rPr lang="en-US" sz="2400" dirty="0"/>
              <a:t>A place to start …  founding texts of the American political system</a:t>
            </a:r>
          </a:p>
          <a:p>
            <a:pPr>
              <a:buNone/>
            </a:pPr>
            <a:endParaRPr lang="en-US" sz="2400" dirty="0"/>
          </a:p>
          <a:p>
            <a:pPr>
              <a:buNone/>
            </a:pPr>
            <a:endParaRPr lang="en-US" sz="2400" dirty="0"/>
          </a:p>
          <a:p>
            <a:pPr>
              <a:buNone/>
            </a:pPr>
            <a:endParaRPr lang="en-US" sz="2400" dirty="0"/>
          </a:p>
          <a:p>
            <a:pPr>
              <a:buNone/>
            </a:pPr>
            <a:endParaRPr lang="en-US" dirty="0"/>
          </a:p>
          <a:p>
            <a:pPr>
              <a:buNone/>
            </a:pPr>
            <a:endParaRPr lang="en-US" dirty="0"/>
          </a:p>
          <a:p>
            <a:pPr>
              <a:buNone/>
            </a:pPr>
            <a:endParaRPr lang="en-US" dirty="0"/>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a:t>Back to the Future …</a:t>
            </a:r>
          </a:p>
        </p:txBody>
      </p:sp>
      <p:pic>
        <p:nvPicPr>
          <p:cNvPr id="2050" name="Picture 2" descr="C:\Temp\Temporary Internet Files\Content.IE5\FX5RPKAA\MP900289069[1].jpg"/>
          <p:cNvPicPr>
            <a:picLocks noChangeAspect="1" noChangeArrowheads="1"/>
          </p:cNvPicPr>
          <p:nvPr/>
        </p:nvPicPr>
        <p:blipFill>
          <a:blip r:embed="rId2" cstate="print"/>
          <a:srcRect/>
          <a:stretch>
            <a:fillRect/>
          </a:stretch>
        </p:blipFill>
        <p:spPr bwMode="auto">
          <a:xfrm>
            <a:off x="0" y="4038600"/>
            <a:ext cx="2209800" cy="2580290"/>
          </a:xfrm>
          <a:prstGeom prst="rect">
            <a:avLst/>
          </a:prstGeom>
          <a:noFill/>
        </p:spPr>
      </p:pic>
      <p:pic>
        <p:nvPicPr>
          <p:cNvPr id="2051" name="Picture 3" descr="C:\Temp\Temporary Internet Files\Content.IE5\U081BPET\MC900150096[1].wmf"/>
          <p:cNvPicPr>
            <a:picLocks noChangeAspect="1" noChangeArrowheads="1"/>
          </p:cNvPicPr>
          <p:nvPr/>
        </p:nvPicPr>
        <p:blipFill>
          <a:blip r:embed="rId3" cstate="print"/>
          <a:srcRect/>
          <a:stretch>
            <a:fillRect/>
          </a:stretch>
        </p:blipFill>
        <p:spPr bwMode="auto">
          <a:xfrm>
            <a:off x="1981200" y="4495800"/>
            <a:ext cx="1371600" cy="2133600"/>
          </a:xfrm>
          <a:prstGeom prst="rect">
            <a:avLst/>
          </a:prstGeom>
          <a:noFill/>
        </p:spPr>
      </p:pic>
      <p:pic>
        <p:nvPicPr>
          <p:cNvPr id="7" name="Content Placeholder 6" descr="John_Locke.jpg"/>
          <p:cNvPicPr>
            <a:picLocks noGrp="1" noChangeAspect="1"/>
          </p:cNvPicPr>
          <p:nvPr isPhoto="1">
            <p:ph sz="quarter" idx="1"/>
          </p:nvPr>
        </p:nvPicPr>
        <p:blipFill>
          <a:blip r:embed="rId4" cstate="print">
            <a:lum/>
          </a:blip>
          <a:stretch>
            <a:fillRect/>
          </a:stretch>
        </p:blipFill>
        <p:spPr>
          <a:xfrm>
            <a:off x="228600" y="2895600"/>
            <a:ext cx="1809750" cy="1295400"/>
          </a:xfrm>
          <a:prstGeom prst="rect">
            <a:avLst/>
          </a:prstGeom>
          <a:noFill/>
          <a:ln>
            <a:noFill/>
          </a:ln>
        </p:spPr>
      </p:pic>
      <p:pic>
        <p:nvPicPr>
          <p:cNvPr id="2052" name="Picture 4" descr="C:\Temp\Temporary Internet Files\Content.IE5\W8QJ7FOX\MC900353611[1].wmf"/>
          <p:cNvPicPr>
            <a:picLocks noChangeAspect="1" noChangeArrowheads="1"/>
          </p:cNvPicPr>
          <p:nvPr/>
        </p:nvPicPr>
        <p:blipFill>
          <a:blip r:embed="rId5" cstate="print"/>
          <a:srcRect/>
          <a:stretch>
            <a:fillRect/>
          </a:stretch>
        </p:blipFill>
        <p:spPr bwMode="auto">
          <a:xfrm>
            <a:off x="1371600" y="3733800"/>
            <a:ext cx="1371600" cy="1676400"/>
          </a:xfrm>
          <a:prstGeom prst="rect">
            <a:avLst/>
          </a:prstGeom>
          <a:noFill/>
        </p:spPr>
      </p:pic>
      <p:pic>
        <p:nvPicPr>
          <p:cNvPr id="2054" name="Picture 6" descr="http://farm4.static.flickr.com/3032/2346088384_37a160dfdb.jpg"/>
          <p:cNvPicPr>
            <a:picLocks noChangeAspect="1" noChangeArrowheads="1"/>
          </p:cNvPicPr>
          <p:nvPr/>
        </p:nvPicPr>
        <p:blipFill>
          <a:blip r:embed="rId6" cstate="print"/>
          <a:srcRect/>
          <a:stretch>
            <a:fillRect/>
          </a:stretch>
        </p:blipFill>
        <p:spPr bwMode="auto">
          <a:xfrm>
            <a:off x="5791200" y="762000"/>
            <a:ext cx="2819400" cy="2566721"/>
          </a:xfrm>
          <a:prstGeom prst="rect">
            <a:avLst/>
          </a:prstGeom>
          <a:noFill/>
        </p:spPr>
      </p:pic>
      <p:sp>
        <p:nvSpPr>
          <p:cNvPr id="11" name="TextBox 10"/>
          <p:cNvSpPr txBox="1"/>
          <p:nvPr/>
        </p:nvSpPr>
        <p:spPr>
          <a:xfrm>
            <a:off x="914400" y="990600"/>
            <a:ext cx="4800600" cy="1938992"/>
          </a:xfrm>
          <a:prstGeom prst="rect">
            <a:avLst/>
          </a:prstGeom>
          <a:noFill/>
        </p:spPr>
        <p:txBody>
          <a:bodyPr wrap="square" rtlCol="0">
            <a:spAutoFit/>
          </a:bodyPr>
          <a:lstStyle/>
          <a:p>
            <a:r>
              <a:rPr lang="en-US" sz="2400" dirty="0"/>
              <a:t>We hold these truths to be self-evident, that all men are created  equal, that they</a:t>
            </a:r>
          </a:p>
          <a:p>
            <a:r>
              <a:rPr lang="en-US" sz="2400" dirty="0"/>
              <a:t>are endowed by their Creator with certain unalienable Rights …  Life,  Liberty and the pursuit of Happiness</a:t>
            </a:r>
          </a:p>
        </p:txBody>
      </p:sp>
      <p:sp>
        <p:nvSpPr>
          <p:cNvPr id="12" name="TextBox 11"/>
          <p:cNvSpPr txBox="1"/>
          <p:nvPr/>
        </p:nvSpPr>
        <p:spPr>
          <a:xfrm>
            <a:off x="6324600" y="3429000"/>
            <a:ext cx="2819400" cy="3046988"/>
          </a:xfrm>
          <a:prstGeom prst="rect">
            <a:avLst/>
          </a:prstGeom>
          <a:noFill/>
        </p:spPr>
        <p:txBody>
          <a:bodyPr wrap="square" rtlCol="0">
            <a:spAutoFit/>
          </a:bodyPr>
          <a:lstStyle/>
          <a:p>
            <a:r>
              <a:rPr lang="en-US" sz="2400" dirty="0"/>
              <a:t>Fourscore and seven years ago our fathers brought forth on this continent  a new nation, conceived in liberty and dedicated to the proposition that all men are created equal.</a:t>
            </a:r>
          </a:p>
        </p:txBody>
      </p:sp>
      <p:sp>
        <p:nvSpPr>
          <p:cNvPr id="13" name="TextBox 12"/>
          <p:cNvSpPr txBox="1"/>
          <p:nvPr/>
        </p:nvSpPr>
        <p:spPr>
          <a:xfrm>
            <a:off x="2667000" y="3505200"/>
            <a:ext cx="3048000" cy="1015663"/>
          </a:xfrm>
          <a:prstGeom prst="rect">
            <a:avLst/>
          </a:prstGeom>
          <a:noFill/>
        </p:spPr>
        <p:txBody>
          <a:bodyPr wrap="square" rtlCol="0">
            <a:spAutoFit/>
          </a:bodyPr>
          <a:lstStyle/>
          <a:p>
            <a:r>
              <a:rPr lang="en-US" sz="2000" b="1" dirty="0"/>
              <a:t>LAW SHOULD GOVERN</a:t>
            </a:r>
          </a:p>
          <a:p>
            <a:r>
              <a:rPr lang="en-US" sz="2000" b="1" dirty="0"/>
              <a:t>… a government of laws and not of men</a:t>
            </a:r>
          </a:p>
        </p:txBody>
      </p:sp>
      <p:pic>
        <p:nvPicPr>
          <p:cNvPr id="1027" name="Picture 3" descr="C:\Temp\Temporary Internet Files\Content.IE5\OJBNTC8T\MC900030724[1].wmf"/>
          <p:cNvPicPr>
            <a:picLocks noChangeAspect="1" noChangeArrowheads="1"/>
          </p:cNvPicPr>
          <p:nvPr/>
        </p:nvPicPr>
        <p:blipFill>
          <a:blip r:embed="rId7" cstate="print"/>
          <a:srcRect/>
          <a:stretch>
            <a:fillRect/>
          </a:stretch>
        </p:blipFill>
        <p:spPr bwMode="auto">
          <a:xfrm>
            <a:off x="5008562" y="4191000"/>
            <a:ext cx="1316037" cy="2255838"/>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685800"/>
          </a:xfrm>
        </p:spPr>
        <p:txBody>
          <a:bodyPr>
            <a:normAutofit/>
          </a:bodyPr>
          <a:lstStyle/>
          <a:p>
            <a:r>
              <a:rPr lang="en-US" sz="3200" b="1" dirty="0"/>
              <a:t>The Declaration of Independence (1776)</a:t>
            </a:r>
          </a:p>
        </p:txBody>
      </p:sp>
      <p:sp>
        <p:nvSpPr>
          <p:cNvPr id="3" name="Content Placeholder 2"/>
          <p:cNvSpPr>
            <a:spLocks noGrp="1"/>
          </p:cNvSpPr>
          <p:nvPr>
            <p:ph sz="quarter" idx="1"/>
          </p:nvPr>
        </p:nvSpPr>
        <p:spPr>
          <a:xfrm>
            <a:off x="914400" y="1066800"/>
            <a:ext cx="7772400" cy="5410200"/>
          </a:xfrm>
        </p:spPr>
        <p:txBody>
          <a:bodyPr>
            <a:normAutofit fontScale="62500" lnSpcReduction="20000"/>
          </a:bodyPr>
          <a:lstStyle/>
          <a:p>
            <a:pPr>
              <a:buNone/>
            </a:pPr>
            <a:r>
              <a:rPr lang="en-US" sz="3400" b="1" dirty="0"/>
              <a:t>The unanimous Declaration of the thirteen united States of America,</a:t>
            </a:r>
            <a:endParaRPr lang="en-US" sz="3400" dirty="0"/>
          </a:p>
          <a:p>
            <a:pPr>
              <a:buNone/>
            </a:pPr>
            <a:r>
              <a:rPr lang="en-US" sz="3400" dirty="0"/>
              <a:t>When in the Course of human events, it becomes necessary for one people to dissolve the political bands which have connected them with another, and to assume among the powers of the earth, the separate and equal station to which </a:t>
            </a:r>
            <a:r>
              <a:rPr lang="en-US" sz="3400" b="1" dirty="0"/>
              <a:t>the Laws of Nature and of Nature's God entitle them</a:t>
            </a:r>
            <a:r>
              <a:rPr lang="en-US" sz="3400" dirty="0"/>
              <a:t>, a decent respect to the opinions of mankind requires that they should declare the causes which impel them to the separation.</a:t>
            </a:r>
          </a:p>
          <a:p>
            <a:pPr>
              <a:buNone/>
            </a:pPr>
            <a:r>
              <a:rPr lang="en-US" sz="4500" b="1" dirty="0"/>
              <a:t>We hold these truths to be self-evident, that all men are created equal, that they are endowed by their Creator with certain unalienable Rights, that among these are Life, Liberty and the pursuit of Happiness. </a:t>
            </a:r>
            <a:r>
              <a:rPr lang="en-US" sz="4000" b="1" dirty="0"/>
              <a:t>-- </a:t>
            </a:r>
            <a:r>
              <a:rPr lang="en-US" sz="4500" b="1" dirty="0"/>
              <a:t>That to secure these rights, Governments are instituted among Men, deriving their just powers from the consent of the governed</a:t>
            </a:r>
            <a:r>
              <a:rPr lang="en-US" sz="3400" b="1" dirty="0"/>
              <a:t>, --</a:t>
            </a:r>
            <a:endParaRPr lang="en-US" sz="3400" dirty="0"/>
          </a:p>
          <a:p>
            <a:pPr>
              <a:buNone/>
            </a:pPr>
            <a:endParaRPr lang="en-US" sz="3400" dirty="0"/>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The US Constitution (1787)</a:t>
            </a:r>
          </a:p>
        </p:txBody>
      </p:sp>
      <p:sp>
        <p:nvSpPr>
          <p:cNvPr id="3" name="Content Placeholder 2"/>
          <p:cNvSpPr>
            <a:spLocks noGrp="1"/>
          </p:cNvSpPr>
          <p:nvPr>
            <p:ph sz="quarter" idx="1"/>
          </p:nvPr>
        </p:nvSpPr>
        <p:spPr/>
        <p:txBody>
          <a:bodyPr>
            <a:normAutofit lnSpcReduction="10000"/>
          </a:bodyPr>
          <a:lstStyle/>
          <a:p>
            <a:pPr>
              <a:buNone/>
            </a:pPr>
            <a:r>
              <a:rPr lang="en-US" sz="3600" dirty="0"/>
              <a:t>We the People </a:t>
            </a:r>
            <a:r>
              <a:rPr lang="en-US" b="1" dirty="0"/>
              <a:t>of the United States, in Order to form a more perfect Union</a:t>
            </a:r>
            <a:r>
              <a:rPr lang="en-US" dirty="0"/>
              <a:t>, establish Justice, insure domestic Tranquility, provide for the common </a:t>
            </a:r>
            <a:r>
              <a:rPr lang="en-US" dirty="0" err="1"/>
              <a:t>defence</a:t>
            </a:r>
            <a:r>
              <a:rPr lang="en-US" dirty="0"/>
              <a:t>, promote the general Welfare, and secure the Blessings of Liberty to ourselves and our Posterity, do ordain and establish this Constitution for the United States of America.</a:t>
            </a:r>
          </a:p>
          <a:p>
            <a:pPr>
              <a:buNone/>
            </a:pPr>
            <a:r>
              <a:rPr lang="en-US" dirty="0"/>
              <a:t>******************************</a:t>
            </a:r>
          </a:p>
          <a:p>
            <a:pPr lvl="1"/>
            <a:r>
              <a:rPr lang="en-US" sz="2800" dirty="0"/>
              <a:t>Supreme law of the land</a:t>
            </a:r>
          </a:p>
          <a:p>
            <a:pPr lvl="1"/>
            <a:r>
              <a:rPr lang="en-US" sz="2800" dirty="0"/>
              <a:t>Separation of Powers – 3 branches of government</a:t>
            </a:r>
          </a:p>
          <a:p>
            <a:pPr lvl="1"/>
            <a:r>
              <a:rPr lang="en-US" sz="2800" dirty="0"/>
              <a:t>Principle of Federalism</a:t>
            </a:r>
          </a:p>
          <a:p>
            <a:pPr lvl="1"/>
            <a:r>
              <a:rPr lang="en-US" sz="2800" dirty="0"/>
              <a:t>Bill of Rights (original 10 amendments, 1791)</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r>
              <a:rPr lang="en-US" sz="3200" dirty="0"/>
              <a:t>The Gettysburg Address,  1863</a:t>
            </a:r>
          </a:p>
        </p:txBody>
      </p:sp>
      <p:sp>
        <p:nvSpPr>
          <p:cNvPr id="3" name="Content Placeholder 2"/>
          <p:cNvSpPr>
            <a:spLocks noGrp="1"/>
          </p:cNvSpPr>
          <p:nvPr>
            <p:ph sz="quarter" idx="1"/>
          </p:nvPr>
        </p:nvSpPr>
        <p:spPr>
          <a:xfrm>
            <a:off x="914400" y="1143000"/>
            <a:ext cx="7772400" cy="5715000"/>
          </a:xfrm>
        </p:spPr>
        <p:txBody>
          <a:bodyPr>
            <a:normAutofit fontScale="70000" lnSpcReduction="20000"/>
          </a:bodyPr>
          <a:lstStyle/>
          <a:p>
            <a:pPr>
              <a:buNone/>
            </a:pPr>
            <a:r>
              <a:rPr lang="en-US" b="1" dirty="0"/>
              <a:t>Four score and seven years ago our fathers brought forth on this continent, a new nation, conceived in Liberty, and dedicated to the proposition that all men are created equal. </a:t>
            </a:r>
          </a:p>
          <a:p>
            <a:pPr>
              <a:buNone/>
            </a:pPr>
            <a:endParaRPr lang="en-US" b="1" dirty="0"/>
          </a:p>
          <a:p>
            <a:pPr>
              <a:buNone/>
            </a:pPr>
            <a:r>
              <a:rPr lang="en-US" b="1" dirty="0"/>
              <a:t>Now we are engaged in a great civil war, testing whether that nation, or any nation so conceived and so dedicated, can long endure. We are met on a great battle-field of that war. We have come to dedicate a portion of that field, as a final resting place for those who here gave their lives that that nation might live. It is altogether fitting and proper that we should do this. </a:t>
            </a:r>
          </a:p>
          <a:p>
            <a:pPr>
              <a:buNone/>
            </a:pPr>
            <a:endParaRPr lang="en-US" b="1" dirty="0"/>
          </a:p>
          <a:p>
            <a:pPr>
              <a:buNone/>
            </a:pPr>
            <a:r>
              <a:rPr lang="en-US" b="1" dirty="0"/>
              <a:t>But, in a larger sense, we can not dedicate -- we can not consecrate -- we can not hallow -- this ground. The brave men, living and dead, who struggled here, have consecrated it, far above our poor power to add or detract. The world will little note, nor long remember what we say here, but it can never forget what they did here. It is for us the living, rather, to be dedicated here to the unfinished work which they who fought here have thus far so nobly advanced. It is rather for us to be here dedicated to the great task remaining before us -- that from these honored dead we take increased devotion to that cause for which they gave the last full measure of devotion -- that we here highly resolve that these dead shall not have died in vain -- that this nation, under God, shall have a new birth of freedom -- and that government of the people, by the people, for the people, shall not perish from the earth.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normAutofit/>
          </a:bodyPr>
          <a:lstStyle/>
          <a:p>
            <a:r>
              <a:rPr lang="en-US" sz="3600" b="1" dirty="0"/>
              <a:t>What can we say about these texts?</a:t>
            </a:r>
          </a:p>
        </p:txBody>
      </p:sp>
      <p:sp>
        <p:nvSpPr>
          <p:cNvPr id="3" name="Content Placeholder 2"/>
          <p:cNvSpPr>
            <a:spLocks noGrp="1"/>
          </p:cNvSpPr>
          <p:nvPr>
            <p:ph sz="quarter" idx="1"/>
          </p:nvPr>
        </p:nvSpPr>
        <p:spPr>
          <a:xfrm>
            <a:off x="914400" y="1447800"/>
            <a:ext cx="7772400" cy="5410200"/>
          </a:xfrm>
        </p:spPr>
        <p:txBody>
          <a:bodyPr>
            <a:noAutofit/>
          </a:bodyPr>
          <a:lstStyle/>
          <a:p>
            <a:r>
              <a:rPr lang="en-US" sz="3200" dirty="0"/>
              <a:t>They are really old with weird spelling.</a:t>
            </a:r>
          </a:p>
          <a:p>
            <a:r>
              <a:rPr lang="en-US" sz="3200" dirty="0"/>
              <a:t>Teachers have talked about them since 2</a:t>
            </a:r>
            <a:r>
              <a:rPr lang="en-US" sz="3200" baseline="30000" dirty="0"/>
              <a:t>nd</a:t>
            </a:r>
            <a:r>
              <a:rPr lang="en-US" sz="3200" dirty="0"/>
              <a:t> grade.</a:t>
            </a:r>
          </a:p>
          <a:p>
            <a:r>
              <a:rPr lang="en-US" sz="3200" dirty="0"/>
              <a:t>Apparently, some genius old (dead) white guys figured something out about how to organize a democratic government that nobody seems to have improved on in over 200 years.</a:t>
            </a:r>
          </a:p>
          <a:p>
            <a:r>
              <a:rPr lang="en-US" sz="3200" dirty="0"/>
              <a:t>The design for a “more perfect union” started out pretty imperfectly – lots of people invisible …</a:t>
            </a:r>
          </a:p>
          <a:p>
            <a:r>
              <a:rPr lang="en-US" sz="3200" dirty="0"/>
              <a:t>And yet, they have given us our central civic values and culture: Liberty, Equality, Justice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772400" cy="914400"/>
          </a:xfrm>
        </p:spPr>
        <p:txBody>
          <a:bodyPr>
            <a:normAutofit fontScale="90000"/>
          </a:bodyPr>
          <a:lstStyle/>
          <a:p>
            <a:br>
              <a:rPr lang="en-US" sz="3600" dirty="0"/>
            </a:br>
            <a:r>
              <a:rPr lang="en-US" sz="3600" dirty="0"/>
              <a:t> </a:t>
            </a:r>
            <a:br>
              <a:rPr lang="en-US" sz="3600" dirty="0"/>
            </a:br>
            <a:r>
              <a:rPr lang="en-US" sz="3600" dirty="0"/>
              <a:t> </a:t>
            </a:r>
            <a:r>
              <a:rPr lang="en-US" sz="2800" dirty="0"/>
              <a:t>The </a:t>
            </a:r>
            <a:r>
              <a:rPr lang="en-US" sz="3100" dirty="0"/>
              <a:t>Declaration of Independence: Liberty as our  defining core value, our “self-evident truth”</a:t>
            </a:r>
          </a:p>
        </p:txBody>
      </p:sp>
      <p:sp>
        <p:nvSpPr>
          <p:cNvPr id="3" name="Content Placeholder 2"/>
          <p:cNvSpPr>
            <a:spLocks noGrp="1"/>
          </p:cNvSpPr>
          <p:nvPr>
            <p:ph sz="quarter" idx="1"/>
          </p:nvPr>
        </p:nvSpPr>
        <p:spPr>
          <a:xfrm>
            <a:off x="914400" y="990600"/>
            <a:ext cx="7772400" cy="5486400"/>
          </a:xfrm>
        </p:spPr>
        <p:txBody>
          <a:bodyPr>
            <a:normAutofit fontScale="25000" lnSpcReduction="20000"/>
          </a:bodyPr>
          <a:lstStyle/>
          <a:p>
            <a:pPr lvl="1">
              <a:buNone/>
            </a:pPr>
            <a:endParaRPr lang="en-US" sz="2800" dirty="0"/>
          </a:p>
          <a:p>
            <a:pPr lvl="1"/>
            <a:r>
              <a:rPr lang="en-US" sz="9600" dirty="0"/>
              <a:t>America is founded on an idea of self-determination.</a:t>
            </a:r>
          </a:p>
          <a:p>
            <a:pPr lvl="1"/>
            <a:endParaRPr lang="en-US" sz="9600" dirty="0"/>
          </a:p>
          <a:p>
            <a:pPr lvl="1"/>
            <a:r>
              <a:rPr lang="en-US" sz="9600" dirty="0"/>
              <a:t>Enlightenment concept of ‘universality’ – all persons are created equal AND  no one person is the source of our rights, our rights are endowed by a ‘higher Power, a Creator.’ (Locke)</a:t>
            </a:r>
          </a:p>
          <a:p>
            <a:pPr lvl="1"/>
            <a:endParaRPr lang="en-US" sz="9600" dirty="0"/>
          </a:p>
          <a:p>
            <a:pPr lvl="1"/>
            <a:r>
              <a:rPr lang="en-US" sz="9600" dirty="0"/>
              <a:t>Jefferson greatly influenced by John Locke with formulation of  “unalienable rights” being “life, liberty, and pursuit of happiness” – Locke had “estate”  instead of “happiness.”</a:t>
            </a:r>
          </a:p>
          <a:p>
            <a:pPr lvl="1"/>
            <a:endParaRPr lang="en-US" sz="9600" dirty="0"/>
          </a:p>
          <a:p>
            <a:pPr lvl="1"/>
            <a:r>
              <a:rPr lang="en-US" sz="9600" dirty="0"/>
              <a:t>“Life, Liberty, and the pursuit of happiness” is considered by some as part of one of the most well crafted, influential sentences in the English language. (Wikipedia)</a:t>
            </a:r>
          </a:p>
          <a:p>
            <a:pPr lvl="1">
              <a:buNone/>
            </a:pPr>
            <a:endParaRPr lang="en-US" sz="9600" dirty="0"/>
          </a:p>
          <a:p>
            <a:pPr lvl="1"/>
            <a:r>
              <a:rPr lang="en-US" sz="9600" dirty="0"/>
              <a:t>Even though we are endowed with ‘natural rights,’ the </a:t>
            </a:r>
            <a:r>
              <a:rPr lang="en-US" sz="9600" dirty="0" err="1"/>
              <a:t>DoI</a:t>
            </a:r>
            <a:r>
              <a:rPr lang="en-US" sz="9600" dirty="0"/>
              <a:t> anticipates a central role for government (positive law) for securing these rights … but how?</a:t>
            </a:r>
          </a:p>
          <a:p>
            <a:pPr lvl="1">
              <a:buNone/>
            </a:pPr>
            <a:endParaRPr lang="en-US" sz="9600" dirty="0"/>
          </a:p>
          <a:p>
            <a:pPr lvl="1">
              <a:buNone/>
            </a:pPr>
            <a:endParaRPr lang="en-US" sz="6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And again … the US Constitution: Justice as “Fair Process” embodied in the Rule of Law?</a:t>
            </a:r>
          </a:p>
        </p:txBody>
      </p:sp>
      <p:sp>
        <p:nvSpPr>
          <p:cNvPr id="3" name="Content Placeholder 2"/>
          <p:cNvSpPr>
            <a:spLocks noGrp="1"/>
          </p:cNvSpPr>
          <p:nvPr>
            <p:ph sz="quarter" idx="1"/>
          </p:nvPr>
        </p:nvSpPr>
        <p:spPr/>
        <p:txBody>
          <a:bodyPr/>
          <a:lstStyle/>
          <a:p>
            <a:r>
              <a:rPr lang="en-US" dirty="0"/>
              <a:t>“In order to form a more perfect Union …”</a:t>
            </a:r>
          </a:p>
          <a:p>
            <a:pPr lvl="1"/>
            <a:r>
              <a:rPr lang="en-US" dirty="0"/>
              <a:t>A legal document establishing a form of government and the institutions for a political process that could translate the promise of natural rights in the </a:t>
            </a:r>
            <a:r>
              <a:rPr lang="en-US" dirty="0" err="1"/>
              <a:t>DoI</a:t>
            </a:r>
            <a:r>
              <a:rPr lang="en-US" dirty="0"/>
              <a:t> into civic reality.</a:t>
            </a:r>
          </a:p>
          <a:p>
            <a:pPr lvl="1"/>
            <a:endParaRPr lang="en-US" dirty="0"/>
          </a:p>
          <a:p>
            <a:pPr lvl="1"/>
            <a:r>
              <a:rPr lang="en-US" dirty="0"/>
              <a:t>Struggles over the substance of the ‘natural rights’ guaranteed by the Constitution contribute to the ongoing ‘perfection of our Union</a:t>
            </a:r>
          </a:p>
          <a:p>
            <a:pPr lvl="1"/>
            <a:endParaRPr lang="en-US" dirty="0"/>
          </a:p>
          <a:p>
            <a:pPr lvl="1"/>
            <a:r>
              <a:rPr lang="en-US" dirty="0"/>
              <a:t>A ‘living document’ or on ‘life support’?</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Law, Culture and Community&amp;quot;&quot;/&gt;&lt;property id=&quot;20307&quot; value=&quot;256&quot;/&gt;&lt;/object&gt;&lt;object type=&quot;3&quot; unique_id=&quot;10005&quot;&gt;&lt;property id=&quot;20148&quot; value=&quot;5&quot;/&gt;&lt;property id=&quot;20300&quot; value=&quot;Slide 2 - &amp;quot;Law touches (just about) everything&amp;quot;&quot;/&gt;&lt;property id=&quot;20307&quot; value=&quot;257&quot;/&gt;&lt;/object&gt;&lt;object type=&quot;3&quot; unique_id=&quot;10006&quot;&gt;&lt;property id=&quot;20148&quot; value=&quot;5&quot;/&gt;&lt;property id=&quot;20300&quot; value=&quot;Slide 4 - &amp;quot;The Declaration of Independence (1776)&amp;quot;&quot;/&gt;&lt;property id=&quot;20307&quot; value=&quot;258&quot;/&gt;&lt;/object&gt;&lt;object type=&quot;3&quot; unique_id=&quot;10007&quot;&gt;&lt;property id=&quot;20148&quot; value=&quot;5&quot;/&gt;&lt;property id=&quot;20300&quot; value=&quot;Slide 5 - &amp;quot;The US Constitution (1787)&amp;quot;&quot;/&gt;&lt;property id=&quot;20307&quot; value=&quot;259&quot;/&gt;&lt;/object&gt;&lt;object type=&quot;3&quot; unique_id=&quot;10008&quot;&gt;&lt;property id=&quot;20148&quot; value=&quot;5&quot;/&gt;&lt;property id=&quot;20300&quot; value=&quot;Slide 7 - &amp;quot;What can we say about these texts?&amp;quot;&quot;/&gt;&lt;property id=&quot;20307&quot; value=&quot;260&quot;/&gt;&lt;/object&gt;&lt;object type=&quot;3&quot; unique_id=&quot;10009&quot;&gt;&lt;property id=&quot;20148&quot; value=&quot;5&quot;/&gt;&lt;property id=&quot;20300&quot; value=&quot;Slide 11 - &amp;quot;&amp;#x0D;&amp;#x0A;Liberty, Equality, Justice&amp;quot;&quot;/&gt;&lt;property id=&quot;20307&quot; value=&quot;261&quot;/&gt;&lt;/object&gt;&lt;object type=&quot;3&quot; unique_id=&quot;10066&quot;&gt;&lt;property id=&quot;20148&quot; value=&quot;5&quot;/&gt;&lt;property id=&quot;20300&quot; value=&quot;Slide 13 - &amp;quot;Checking in: Law, Culture &amp;amp; Community in the US&amp;quot;&quot;/&gt;&lt;property id=&quot;20307&quot; value=&quot;262&quot;/&gt;&lt;/object&gt;&lt;object type=&quot;3&quot; unique_id=&quot;10112&quot;&gt;&lt;property id=&quot;20148&quot; value=&quot;5&quot;/&gt;&lt;property id=&quot;20300&quot; value=&quot;Slide 8 - &amp;quot;&amp;#x0D;&amp;#x0A; &amp;#x0D;&amp;#x0A; The Declaration of Independence: Liberty as our  defining core value, our “self-evident truth”&amp;quot;&quot;/&gt;&lt;property id=&quot;20307&quot; value=&quot;263&quot;/&gt;&lt;/object&gt;&lt;object type=&quot;3&quot; unique_id=&quot;10113&quot;&gt;&lt;property id=&quot;20148&quot; value=&quot;5&quot;/&gt;&lt;property id=&quot;20300&quot; value=&quot;Slide 9 - &amp;quot;And again … the US Constitution: Justice as “Fair Process” embodied in the Rule of Law?&amp;quot;&quot;/&gt;&lt;property id=&quot;20307&quot; value=&quot;264&quot;/&gt;&lt;/object&gt;&lt;object type=&quot;3&quot; unique_id=&quot;10280&quot;&gt;&lt;property id=&quot;20148&quot; value=&quot;5&quot;/&gt;&lt;property id=&quot;20300&quot; value=&quot;Slide 12 - &amp;quot;Where do our ‘natural rights’ come from?&amp;quot;&quot;/&gt;&lt;property id=&quot;20307&quot; value=&quot;267&quot;/&gt;&lt;/object&gt;&lt;object type=&quot;3&quot; unique_id=&quot;10321&quot;&gt;&lt;property id=&quot;20148&quot; value=&quot;5&quot;/&gt;&lt;property id=&quot;20300&quot; value=&quot;Slide 3 - &amp;quot;Back to the Future …&amp;quot;&quot;/&gt;&lt;property id=&quot;20307&quot; value=&quot;268&quot;/&gt;&lt;/object&gt;&lt;object type=&quot;3&quot; unique_id=&quot;10348&quot;&gt;&lt;property id=&quot;20148&quot; value=&quot;5&quot;/&gt;&lt;property id=&quot;20300&quot; value=&quot;Slide 6 - &amp;quot;The Gettysburg Address,  1863&amp;quot;&quot;/&gt;&lt;property id=&quot;20307&quot; value=&quot;269&quot;/&gt;&lt;/object&gt;&lt;object type=&quot;3&quot; unique_id=&quot;10349&quot;&gt;&lt;property id=&quot;20148&quot; value=&quot;5&quot;/&gt;&lt;property id=&quot;20300&quot; value=&quot;Slide 10 - &amp;quot;The Gettysburg Address:  Lincoln’s re-imagining our nation’s purpose … Liberty and Equality&amp;quot;&quot;/&gt;&lt;property id=&quot;20307&quot; value=&quot;270&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1,925906953,\\itfs1\law\Personal\aherber2\LCC\Law, Culture and Community 2(1)_pptx\Media.ppcx"/>
</p:tagLst>
</file>

<file path=ppt/tags/tag3.xml><?xml version="1.0" encoding="utf-8"?>
<p:tagLst xmlns:a="http://schemas.openxmlformats.org/drawingml/2006/main" xmlns:r="http://schemas.openxmlformats.org/officeDocument/2006/relationships" xmlns:p="http://schemas.openxmlformats.org/presentationml/2006/main">
  <p:tag name="PPSNARRATION" val="2,925906953,\\itfs1\law\Personal\aherber2\LCC\Law, Culture and Community 2(1)_pptx\Media.ppcx"/>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1546</TotalTime>
  <Words>1523</Words>
  <Application>Microsoft Office PowerPoint</Application>
  <PresentationFormat>On-screen Show (4:3)</PresentationFormat>
  <Paragraphs>110</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Calibri</vt:lpstr>
      <vt:lpstr>Franklin Gothic Book</vt:lpstr>
      <vt:lpstr>Perpetua</vt:lpstr>
      <vt:lpstr>Wingdings 2</vt:lpstr>
      <vt:lpstr>Equity</vt:lpstr>
      <vt:lpstr>Law, Culture and Community</vt:lpstr>
      <vt:lpstr>Law touches (just about) everything</vt:lpstr>
      <vt:lpstr>Back to the Future …</vt:lpstr>
      <vt:lpstr>The Declaration of Independence (1776)</vt:lpstr>
      <vt:lpstr>The US Constitution (1787)</vt:lpstr>
      <vt:lpstr>The Gettysburg Address,  1863</vt:lpstr>
      <vt:lpstr>What can we say about these texts?</vt:lpstr>
      <vt:lpstr>    The Declaration of Independence: Liberty as our  defining core value, our “self-evident truth”</vt:lpstr>
      <vt:lpstr>And again … the US Constitution: Justice as “Fair Process” embodied in the Rule of Law?</vt:lpstr>
      <vt:lpstr>The Gettysburg Address:  Lincoln’s re-imagining our nation’s purpose … Liberty and Equality</vt:lpstr>
      <vt:lpstr> Liberty, Equality, Justice</vt:lpstr>
      <vt:lpstr>Where do our ‘natural rights’ come from?</vt:lpstr>
      <vt:lpstr>Checking in: Law, Culture &amp; Community in the US</vt:lpstr>
    </vt:vector>
  </TitlesOfParts>
  <Company>Sandra Day O 'Connor College of Law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Law, Culture and Community</dc:title>
  <dc:creator>aherber2</dc:creator>
  <cp:lastModifiedBy>anne herbert</cp:lastModifiedBy>
  <cp:revision>167</cp:revision>
  <dcterms:created xsi:type="dcterms:W3CDTF">2012-08-13T17:49:51Z</dcterms:created>
  <dcterms:modified xsi:type="dcterms:W3CDTF">2017-01-22T20:41:01Z</dcterms:modified>
</cp:coreProperties>
</file>